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lef" panose="00000500000000000000" pitchFamily="2" charset="-79"/>
      <p:regular r:id="rId10"/>
    </p:embeddedFont>
    <p:embeddedFont>
      <p:font typeface="Arimo" panose="020B0604020202020204" charset="0"/>
      <p:regular r:id="rId11"/>
    </p:embeddedFont>
    <p:embeddedFont>
      <p:font typeface="Arimo Bold"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853454"/>
            <a:ext cx="3869698" cy="3869698"/>
          </a:xfrm>
          <a:prstGeom prst="rect">
            <a:avLst/>
          </a:prstGeom>
        </p:spPr>
      </p:pic>
      <p:pic>
        <p:nvPicPr>
          <p:cNvPr id="3" name="Picture 3"/>
          <p:cNvPicPr>
            <a:picLocks noChangeAspect="1"/>
          </p:cNvPicPr>
          <p:nvPr/>
        </p:nvPicPr>
        <p:blipFill>
          <a:blip r:embed="rId3"/>
          <a:srcRect/>
          <a:stretch>
            <a:fillRect/>
          </a:stretch>
        </p:blipFill>
        <p:spPr>
          <a:xfrm>
            <a:off x="0" y="7585373"/>
            <a:ext cx="5406303" cy="2701627"/>
          </a:xfrm>
          <a:prstGeom prst="rect">
            <a:avLst/>
          </a:prstGeom>
        </p:spPr>
      </p:pic>
      <p:sp>
        <p:nvSpPr>
          <p:cNvPr id="4" name="TextBox 4"/>
          <p:cNvSpPr txBox="1"/>
          <p:nvPr/>
        </p:nvSpPr>
        <p:spPr>
          <a:xfrm>
            <a:off x="7547006" y="2954764"/>
            <a:ext cx="4485184" cy="603773"/>
          </a:xfrm>
          <a:prstGeom prst="rect">
            <a:avLst/>
          </a:prstGeom>
        </p:spPr>
        <p:txBody>
          <a:bodyPr lIns="0" tIns="0" rIns="0" bIns="0" rtlCol="0" anchor="t">
            <a:spAutoFit/>
          </a:bodyPr>
          <a:lstStyle/>
          <a:p>
            <a:pPr algn="ctr">
              <a:lnSpc>
                <a:spcPts val="4759"/>
              </a:lnSpc>
            </a:pPr>
            <a:r>
              <a:rPr lang="en-US" sz="3399">
                <a:solidFill>
                  <a:srgbClr val="000000"/>
                </a:solidFill>
                <a:latin typeface="Arimo Bold"/>
              </a:rPr>
              <a:t>MENASHE HERSHTIK</a:t>
            </a:r>
          </a:p>
        </p:txBody>
      </p:sp>
      <p:sp>
        <p:nvSpPr>
          <p:cNvPr id="5" name="TextBox 5"/>
          <p:cNvSpPr txBox="1"/>
          <p:nvPr/>
        </p:nvSpPr>
        <p:spPr>
          <a:xfrm>
            <a:off x="5741209" y="4749764"/>
            <a:ext cx="9345406" cy="1208360"/>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Arimo"/>
              </a:rPr>
              <a:t>Business &amp; Enterprise Architecture, Transformation Digital &amp; Innovation Bootcamp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31698" y="3619368"/>
            <a:ext cx="11732698" cy="3625811"/>
          </a:xfrm>
          <a:prstGeom prst="rect">
            <a:avLst/>
          </a:prstGeom>
        </p:spPr>
        <p:txBody>
          <a:bodyPr lIns="0" tIns="0" rIns="0" bIns="0" rtlCol="0" anchor="t">
            <a:spAutoFit/>
          </a:bodyPr>
          <a:lstStyle/>
          <a:p>
            <a:pPr algn="ctr">
              <a:lnSpc>
                <a:spcPts val="4759"/>
              </a:lnSpc>
              <a:spcBef>
                <a:spcPct val="0"/>
              </a:spcBef>
            </a:pPr>
            <a:r>
              <a:rPr lang="en-US" sz="3399" dirty="0">
                <a:solidFill>
                  <a:srgbClr val="000000"/>
                </a:solidFill>
                <a:latin typeface="Arimo"/>
              </a:rPr>
              <a:t>For organizations seeking to thrive or just survive in a shifting economic, regulatory, and global business climate, escalating demand for change remains the only constant. External and internal forces are driving business model realignment, digital transformation, and a myriad of innovation</a:t>
            </a:r>
          </a:p>
        </p:txBody>
      </p:sp>
      <p:sp>
        <p:nvSpPr>
          <p:cNvPr id="3" name="TextBox 3"/>
          <p:cNvSpPr txBox="1"/>
          <p:nvPr/>
        </p:nvSpPr>
        <p:spPr>
          <a:xfrm>
            <a:off x="7315200" y="1749380"/>
            <a:ext cx="3697233" cy="853823"/>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Arimo"/>
              </a:rPr>
              <a:t>INTRO</a:t>
            </a:r>
          </a:p>
        </p:txBody>
      </p:sp>
      <p:pic>
        <p:nvPicPr>
          <p:cNvPr id="4" name="Picture 4"/>
          <p:cNvPicPr>
            <a:picLocks noChangeAspect="1"/>
          </p:cNvPicPr>
          <p:nvPr/>
        </p:nvPicPr>
        <p:blipFill>
          <a:blip r:embed="rId2"/>
          <a:srcRect/>
          <a:stretch>
            <a:fillRect/>
          </a:stretch>
        </p:blipFill>
        <p:spPr>
          <a:xfrm>
            <a:off x="-73742" y="7585373"/>
            <a:ext cx="5406303" cy="27016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00289" y="3271621"/>
            <a:ext cx="12342824" cy="4834626"/>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Arimo"/>
              </a:rPr>
              <a:t> Companies are pursuing a combination of transformational strategies while concurrently having to manage risk, prepare for crises, and improve the bottom line. In almost all cases, strategic challenges are complicated by operating models comprised of redundant, opaque processes; fragmented and highly intertwined IT architectures; and entrenched personnel alignments. As a result, most organizations can add operating model optimization to their list of plans.</a:t>
            </a:r>
          </a:p>
        </p:txBody>
      </p:sp>
      <p:sp>
        <p:nvSpPr>
          <p:cNvPr id="3" name="TextBox 3"/>
          <p:cNvSpPr txBox="1"/>
          <p:nvPr/>
        </p:nvSpPr>
        <p:spPr>
          <a:xfrm>
            <a:off x="7924800" y="1749380"/>
            <a:ext cx="2478033" cy="853823"/>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Arimo"/>
              </a:rPr>
              <a:t>INTRO</a:t>
            </a:r>
          </a:p>
        </p:txBody>
      </p:sp>
      <p:pic>
        <p:nvPicPr>
          <p:cNvPr id="4" name="Picture 4"/>
          <p:cNvPicPr>
            <a:picLocks noChangeAspect="1"/>
          </p:cNvPicPr>
          <p:nvPr/>
        </p:nvPicPr>
        <p:blipFill>
          <a:blip r:embed="rId2"/>
          <a:srcRect/>
          <a:stretch>
            <a:fillRect/>
          </a:stretch>
        </p:blipFill>
        <p:spPr>
          <a:xfrm>
            <a:off x="0" y="7585373"/>
            <a:ext cx="5406303" cy="27016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60029" y="2650324"/>
            <a:ext cx="2180995" cy="2180986"/>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6666" r="-16666"/>
              </a:stretch>
            </a:blipFill>
          </p:spPr>
        </p:sp>
      </p:grpSp>
      <p:pic>
        <p:nvPicPr>
          <p:cNvPr id="4" name="Picture 4"/>
          <p:cNvPicPr>
            <a:picLocks noChangeAspect="1"/>
          </p:cNvPicPr>
          <p:nvPr/>
        </p:nvPicPr>
        <p:blipFill>
          <a:blip r:embed="rId3"/>
          <a:srcRect/>
          <a:stretch>
            <a:fillRect/>
          </a:stretch>
        </p:blipFill>
        <p:spPr>
          <a:xfrm>
            <a:off x="7835623" y="2972948"/>
            <a:ext cx="3746982" cy="208894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16800" y="2650324"/>
            <a:ext cx="2451685" cy="241156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955246" y="3088769"/>
            <a:ext cx="1973121" cy="197312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97684" y="3257382"/>
            <a:ext cx="1496233" cy="1940011"/>
          </a:xfrm>
          <a:prstGeom prst="rect">
            <a:avLst/>
          </a:prstGeom>
        </p:spPr>
      </p:pic>
      <p:sp>
        <p:nvSpPr>
          <p:cNvPr id="8" name="TextBox 8"/>
          <p:cNvSpPr txBox="1"/>
          <p:nvPr/>
        </p:nvSpPr>
        <p:spPr>
          <a:xfrm>
            <a:off x="8378690" y="923925"/>
            <a:ext cx="3241662" cy="797867"/>
          </a:xfrm>
          <a:prstGeom prst="rect">
            <a:avLst/>
          </a:prstGeom>
        </p:spPr>
        <p:txBody>
          <a:bodyPr lIns="0" tIns="0" rIns="0" bIns="0" rtlCol="0" anchor="t">
            <a:spAutoFit/>
          </a:bodyPr>
          <a:lstStyle/>
          <a:p>
            <a:pPr algn="ctr">
              <a:lnSpc>
                <a:spcPts val="6367"/>
              </a:lnSpc>
            </a:pPr>
            <a:r>
              <a:rPr lang="en-US" sz="4547">
                <a:solidFill>
                  <a:srgbClr val="000000"/>
                </a:solidFill>
                <a:latin typeface="Arimo"/>
              </a:rPr>
              <a:t>The Process</a:t>
            </a:r>
          </a:p>
        </p:txBody>
      </p:sp>
      <p:sp>
        <p:nvSpPr>
          <p:cNvPr id="9" name="TextBox 9"/>
          <p:cNvSpPr txBox="1"/>
          <p:nvPr/>
        </p:nvSpPr>
        <p:spPr>
          <a:xfrm>
            <a:off x="2395994" y="5892762"/>
            <a:ext cx="1309064" cy="709747"/>
          </a:xfrm>
          <a:prstGeom prst="rect">
            <a:avLst/>
          </a:prstGeom>
        </p:spPr>
        <p:txBody>
          <a:bodyPr lIns="0" tIns="0" rIns="0" bIns="0" rtlCol="0" anchor="t">
            <a:spAutoFit/>
          </a:bodyPr>
          <a:lstStyle/>
          <a:p>
            <a:pPr algn="ctr">
              <a:lnSpc>
                <a:spcPts val="5645"/>
              </a:lnSpc>
            </a:pPr>
            <a:r>
              <a:rPr lang="en-US" sz="4032">
                <a:solidFill>
                  <a:srgbClr val="000000"/>
                </a:solidFill>
                <a:latin typeface="Arimo"/>
              </a:rPr>
              <a:t>vision</a:t>
            </a:r>
          </a:p>
        </p:txBody>
      </p:sp>
      <p:sp>
        <p:nvSpPr>
          <p:cNvPr id="10" name="TextBox 10"/>
          <p:cNvSpPr txBox="1"/>
          <p:nvPr/>
        </p:nvSpPr>
        <p:spPr>
          <a:xfrm>
            <a:off x="5045731" y="5892762"/>
            <a:ext cx="1393822" cy="709747"/>
          </a:xfrm>
          <a:prstGeom prst="rect">
            <a:avLst/>
          </a:prstGeom>
        </p:spPr>
        <p:txBody>
          <a:bodyPr lIns="0" tIns="0" rIns="0" bIns="0" rtlCol="0" anchor="t">
            <a:spAutoFit/>
          </a:bodyPr>
          <a:lstStyle/>
          <a:p>
            <a:pPr algn="ctr">
              <a:lnSpc>
                <a:spcPts val="5645"/>
              </a:lnSpc>
            </a:pPr>
            <a:r>
              <a:rPr lang="en-US" sz="4032">
                <a:solidFill>
                  <a:srgbClr val="000000"/>
                </a:solidFill>
                <a:latin typeface="Arimo"/>
              </a:rPr>
              <a:t>scrum</a:t>
            </a:r>
          </a:p>
        </p:txBody>
      </p:sp>
      <p:sp>
        <p:nvSpPr>
          <p:cNvPr id="11" name="TextBox 11"/>
          <p:cNvSpPr txBox="1"/>
          <p:nvPr/>
        </p:nvSpPr>
        <p:spPr>
          <a:xfrm>
            <a:off x="8712795" y="5892762"/>
            <a:ext cx="1992639" cy="709747"/>
          </a:xfrm>
          <a:prstGeom prst="rect">
            <a:avLst/>
          </a:prstGeom>
        </p:spPr>
        <p:txBody>
          <a:bodyPr lIns="0" tIns="0" rIns="0" bIns="0" rtlCol="0" anchor="t">
            <a:spAutoFit/>
          </a:bodyPr>
          <a:lstStyle/>
          <a:p>
            <a:pPr algn="ctr">
              <a:lnSpc>
                <a:spcPts val="5645"/>
              </a:lnSpc>
            </a:pPr>
            <a:r>
              <a:rPr lang="en-US" sz="4032">
                <a:solidFill>
                  <a:srgbClr val="000000"/>
                </a:solidFill>
                <a:latin typeface="Arimo"/>
              </a:rPr>
              <a:t>targeting</a:t>
            </a:r>
          </a:p>
        </p:txBody>
      </p:sp>
      <p:sp>
        <p:nvSpPr>
          <p:cNvPr id="12" name="TextBox 12"/>
          <p:cNvSpPr txBox="1"/>
          <p:nvPr/>
        </p:nvSpPr>
        <p:spPr>
          <a:xfrm>
            <a:off x="11902595" y="5892762"/>
            <a:ext cx="2078422" cy="709747"/>
          </a:xfrm>
          <a:prstGeom prst="rect">
            <a:avLst/>
          </a:prstGeom>
        </p:spPr>
        <p:txBody>
          <a:bodyPr lIns="0" tIns="0" rIns="0" bIns="0" rtlCol="0" anchor="t">
            <a:spAutoFit/>
          </a:bodyPr>
          <a:lstStyle/>
          <a:p>
            <a:pPr algn="ctr">
              <a:lnSpc>
                <a:spcPts val="5645"/>
              </a:lnSpc>
            </a:pPr>
            <a:r>
              <a:rPr lang="en-US" sz="4032">
                <a:solidFill>
                  <a:srgbClr val="000000"/>
                </a:solidFill>
                <a:latin typeface="Arimo"/>
              </a:rPr>
              <a:t>planning </a:t>
            </a:r>
          </a:p>
        </p:txBody>
      </p:sp>
      <p:sp>
        <p:nvSpPr>
          <p:cNvPr id="13" name="TextBox 13"/>
          <p:cNvSpPr txBox="1"/>
          <p:nvPr/>
        </p:nvSpPr>
        <p:spPr>
          <a:xfrm>
            <a:off x="15250617" y="5892762"/>
            <a:ext cx="1508712" cy="709747"/>
          </a:xfrm>
          <a:prstGeom prst="rect">
            <a:avLst/>
          </a:prstGeom>
        </p:spPr>
        <p:txBody>
          <a:bodyPr lIns="0" tIns="0" rIns="0" bIns="0" rtlCol="0" anchor="t">
            <a:spAutoFit/>
          </a:bodyPr>
          <a:lstStyle/>
          <a:p>
            <a:pPr algn="ctr">
              <a:lnSpc>
                <a:spcPts val="5645"/>
              </a:lnSpc>
            </a:pPr>
            <a:r>
              <a:rPr lang="en-US" sz="4032">
                <a:solidFill>
                  <a:srgbClr val="000000"/>
                </a:solidFill>
                <a:latin typeface="Arimo"/>
              </a:rPr>
              <a:t>action </a:t>
            </a:r>
          </a:p>
        </p:txBody>
      </p:sp>
      <p:pic>
        <p:nvPicPr>
          <p:cNvPr id="14" name="Picture 14"/>
          <p:cNvPicPr>
            <a:picLocks noChangeAspect="1"/>
          </p:cNvPicPr>
          <p:nvPr/>
        </p:nvPicPr>
        <p:blipFill>
          <a:blip r:embed="rId10"/>
          <a:srcRect/>
          <a:stretch>
            <a:fillRect/>
          </a:stretch>
        </p:blipFill>
        <p:spPr>
          <a:xfrm>
            <a:off x="0" y="7585373"/>
            <a:ext cx="5406303" cy="27016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683486" y="3531331"/>
            <a:ext cx="9399426" cy="4917075"/>
          </a:xfrm>
          <a:prstGeom prst="rect">
            <a:avLst/>
          </a:prstGeom>
        </p:spPr>
      </p:pic>
      <p:sp>
        <p:nvSpPr>
          <p:cNvPr id="3" name="TextBox 3"/>
          <p:cNvSpPr txBox="1"/>
          <p:nvPr/>
        </p:nvSpPr>
        <p:spPr>
          <a:xfrm>
            <a:off x="4395869" y="1792975"/>
            <a:ext cx="9974660" cy="708002"/>
          </a:xfrm>
          <a:prstGeom prst="rect">
            <a:avLst/>
          </a:prstGeom>
        </p:spPr>
        <p:txBody>
          <a:bodyPr lIns="0" tIns="0" rIns="0" bIns="0" rtlCol="0" anchor="t">
            <a:spAutoFit/>
          </a:bodyPr>
          <a:lstStyle/>
          <a:p>
            <a:pPr algn="ctr">
              <a:lnSpc>
                <a:spcPts val="5679"/>
              </a:lnSpc>
            </a:pPr>
            <a:r>
              <a:rPr lang="en-US" sz="4056">
                <a:solidFill>
                  <a:srgbClr val="000000"/>
                </a:solidFill>
                <a:latin typeface="Arimo"/>
              </a:rPr>
              <a:t>IT +DATA+TECHNOLOGIES+ PROCESES</a:t>
            </a:r>
          </a:p>
        </p:txBody>
      </p:sp>
      <p:pic>
        <p:nvPicPr>
          <p:cNvPr id="4" name="Picture 4"/>
          <p:cNvPicPr>
            <a:picLocks noChangeAspect="1"/>
          </p:cNvPicPr>
          <p:nvPr/>
        </p:nvPicPr>
        <p:blipFill>
          <a:blip r:embed="rId3"/>
          <a:srcRect/>
          <a:stretch>
            <a:fillRect/>
          </a:stretch>
        </p:blipFill>
        <p:spPr>
          <a:xfrm>
            <a:off x="0" y="7585373"/>
            <a:ext cx="5406303" cy="27016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852402" y="3603444"/>
            <a:ext cx="4184984" cy="3617423"/>
          </a:xfrm>
          <a:prstGeom prst="rect">
            <a:avLst/>
          </a:prstGeom>
        </p:spPr>
      </p:pic>
      <p:pic>
        <p:nvPicPr>
          <p:cNvPr id="3" name="Picture 3"/>
          <p:cNvPicPr>
            <a:picLocks noChangeAspect="1"/>
          </p:cNvPicPr>
          <p:nvPr/>
        </p:nvPicPr>
        <p:blipFill>
          <a:blip r:embed="rId3"/>
          <a:srcRect l="19632" r="1453"/>
          <a:stretch>
            <a:fillRect/>
          </a:stretch>
        </p:blipFill>
        <p:spPr>
          <a:xfrm>
            <a:off x="7451765" y="3365848"/>
            <a:ext cx="4162748" cy="3740868"/>
          </a:xfrm>
          <a:prstGeom prst="rect">
            <a:avLst/>
          </a:prstGeom>
        </p:spPr>
      </p:pic>
      <p:pic>
        <p:nvPicPr>
          <p:cNvPr id="4" name="Picture 4"/>
          <p:cNvPicPr>
            <a:picLocks noChangeAspect="1"/>
          </p:cNvPicPr>
          <p:nvPr/>
        </p:nvPicPr>
        <p:blipFill>
          <a:blip r:embed="rId4"/>
          <a:srcRect r="36683"/>
          <a:stretch>
            <a:fillRect/>
          </a:stretch>
        </p:blipFill>
        <p:spPr>
          <a:xfrm>
            <a:off x="13002826" y="2509428"/>
            <a:ext cx="3588979" cy="4488565"/>
          </a:xfrm>
          <a:prstGeom prst="rect">
            <a:avLst/>
          </a:prstGeom>
        </p:spPr>
      </p:pic>
      <p:sp>
        <p:nvSpPr>
          <p:cNvPr id="5" name="TextBox 5"/>
          <p:cNvSpPr txBox="1"/>
          <p:nvPr/>
        </p:nvSpPr>
        <p:spPr>
          <a:xfrm>
            <a:off x="7526310" y="464869"/>
            <a:ext cx="4375289" cy="1555972"/>
          </a:xfrm>
          <a:prstGeom prst="rect">
            <a:avLst/>
          </a:prstGeom>
        </p:spPr>
        <p:txBody>
          <a:bodyPr lIns="0" tIns="0" rIns="0" bIns="0" rtlCol="0" anchor="t">
            <a:spAutoFit/>
          </a:bodyPr>
          <a:lstStyle/>
          <a:p>
            <a:pPr algn="ctr">
              <a:lnSpc>
                <a:spcPts val="6198"/>
              </a:lnSpc>
            </a:pPr>
            <a:r>
              <a:rPr lang="en-US" sz="4427">
                <a:solidFill>
                  <a:srgbClr val="000000"/>
                </a:solidFill>
                <a:latin typeface="Arimo"/>
              </a:rPr>
              <a:t>The Idea Journey</a:t>
            </a:r>
          </a:p>
          <a:p>
            <a:pPr algn="ctr">
              <a:lnSpc>
                <a:spcPts val="6198"/>
              </a:lnSpc>
            </a:pPr>
            <a:endParaRPr lang="en-US" sz="4427">
              <a:solidFill>
                <a:srgbClr val="000000"/>
              </a:solidFill>
              <a:latin typeface="Arimo"/>
            </a:endParaRPr>
          </a:p>
        </p:txBody>
      </p:sp>
      <p:sp>
        <p:nvSpPr>
          <p:cNvPr id="6" name="TextBox 6"/>
          <p:cNvSpPr txBox="1"/>
          <p:nvPr/>
        </p:nvSpPr>
        <p:spPr>
          <a:xfrm>
            <a:off x="3726162" y="7154191"/>
            <a:ext cx="2389746" cy="507732"/>
          </a:xfrm>
          <a:prstGeom prst="rect">
            <a:avLst/>
          </a:prstGeom>
        </p:spPr>
        <p:txBody>
          <a:bodyPr lIns="0" tIns="0" rIns="0" bIns="0" rtlCol="0" anchor="t">
            <a:spAutoFit/>
          </a:bodyPr>
          <a:lstStyle/>
          <a:p>
            <a:pPr algn="ctr">
              <a:lnSpc>
                <a:spcPts val="4052"/>
              </a:lnSpc>
            </a:pPr>
            <a:r>
              <a:rPr lang="en-US" sz="2894">
                <a:solidFill>
                  <a:srgbClr val="000000"/>
                </a:solidFill>
                <a:latin typeface="Arimo"/>
              </a:rPr>
              <a:t>IT Architecture</a:t>
            </a:r>
          </a:p>
        </p:txBody>
      </p:sp>
      <p:sp>
        <p:nvSpPr>
          <p:cNvPr id="7" name="TextBox 7"/>
          <p:cNvSpPr txBox="1"/>
          <p:nvPr/>
        </p:nvSpPr>
        <p:spPr>
          <a:xfrm>
            <a:off x="8082946" y="7154191"/>
            <a:ext cx="2900387" cy="507732"/>
          </a:xfrm>
          <a:prstGeom prst="rect">
            <a:avLst/>
          </a:prstGeom>
        </p:spPr>
        <p:txBody>
          <a:bodyPr lIns="0" tIns="0" rIns="0" bIns="0" rtlCol="0" anchor="t">
            <a:spAutoFit/>
          </a:bodyPr>
          <a:lstStyle/>
          <a:p>
            <a:pPr algn="ctr">
              <a:lnSpc>
                <a:spcPts val="4052"/>
              </a:lnSpc>
            </a:pPr>
            <a:r>
              <a:rPr lang="en-US" sz="2894">
                <a:solidFill>
                  <a:srgbClr val="000000"/>
                </a:solidFill>
                <a:latin typeface="Arimo"/>
              </a:rPr>
              <a:t>IT Transformation</a:t>
            </a:r>
          </a:p>
        </p:txBody>
      </p:sp>
      <p:sp>
        <p:nvSpPr>
          <p:cNvPr id="8" name="TextBox 8"/>
          <p:cNvSpPr txBox="1"/>
          <p:nvPr/>
        </p:nvSpPr>
        <p:spPr>
          <a:xfrm>
            <a:off x="13002826" y="7154191"/>
            <a:ext cx="3309660" cy="507732"/>
          </a:xfrm>
          <a:prstGeom prst="rect">
            <a:avLst/>
          </a:prstGeom>
        </p:spPr>
        <p:txBody>
          <a:bodyPr lIns="0" tIns="0" rIns="0" bIns="0" rtlCol="0" anchor="t">
            <a:spAutoFit/>
          </a:bodyPr>
          <a:lstStyle/>
          <a:p>
            <a:pPr algn="ctr">
              <a:lnSpc>
                <a:spcPts val="4052"/>
              </a:lnSpc>
            </a:pPr>
            <a:r>
              <a:rPr lang="en-US" sz="2894">
                <a:solidFill>
                  <a:srgbClr val="000000"/>
                </a:solidFill>
                <a:latin typeface="Arimo"/>
              </a:rPr>
              <a:t>Product Managment</a:t>
            </a:r>
          </a:p>
        </p:txBody>
      </p:sp>
      <p:pic>
        <p:nvPicPr>
          <p:cNvPr id="9" name="Picture 9"/>
          <p:cNvPicPr>
            <a:picLocks noChangeAspect="1"/>
          </p:cNvPicPr>
          <p:nvPr/>
        </p:nvPicPr>
        <p:blipFill>
          <a:blip r:embed="rId5"/>
          <a:srcRect/>
          <a:stretch>
            <a:fillRect/>
          </a:stretch>
        </p:blipFill>
        <p:spPr>
          <a:xfrm>
            <a:off x="0" y="8056877"/>
            <a:ext cx="4462762" cy="22301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20976" y="3568928"/>
            <a:ext cx="13301323" cy="1462313"/>
          </a:xfrm>
          <a:prstGeom prst="rect">
            <a:avLst/>
          </a:prstGeom>
        </p:spPr>
        <p:txBody>
          <a:bodyPr lIns="0" tIns="0" rIns="0" bIns="0" rtlCol="0" anchor="t">
            <a:spAutoFit/>
          </a:bodyPr>
          <a:lstStyle/>
          <a:p>
            <a:pPr algn="ctr">
              <a:lnSpc>
                <a:spcPts val="5796"/>
              </a:lnSpc>
              <a:spcBef>
                <a:spcPct val="0"/>
              </a:spcBef>
            </a:pPr>
            <a:r>
              <a:rPr lang="en-US" sz="4140">
                <a:solidFill>
                  <a:srgbClr val="000000"/>
                </a:solidFill>
                <a:latin typeface="Arimo"/>
              </a:rPr>
              <a:t>What can a business do in the face of these challenges? </a:t>
            </a:r>
          </a:p>
          <a:p>
            <a:pPr algn="ctr">
              <a:lnSpc>
                <a:spcPts val="5796"/>
              </a:lnSpc>
              <a:spcBef>
                <a:spcPct val="0"/>
              </a:spcBef>
            </a:pPr>
            <a:endParaRPr lang="en-US" sz="4140">
              <a:solidFill>
                <a:srgbClr val="000000"/>
              </a:solidFill>
              <a:latin typeface="Arimo"/>
            </a:endParaRPr>
          </a:p>
        </p:txBody>
      </p:sp>
      <p:pic>
        <p:nvPicPr>
          <p:cNvPr id="3" name="Picture 3"/>
          <p:cNvPicPr>
            <a:picLocks noChangeAspect="1"/>
          </p:cNvPicPr>
          <p:nvPr/>
        </p:nvPicPr>
        <p:blipFill>
          <a:blip r:embed="rId2"/>
          <a:srcRect/>
          <a:stretch>
            <a:fillRect/>
          </a:stretch>
        </p:blipFill>
        <p:spPr>
          <a:xfrm>
            <a:off x="0" y="8056877"/>
            <a:ext cx="4462762" cy="22301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382096" y="2610806"/>
            <a:ext cx="3126763" cy="2087114"/>
          </a:xfrm>
          <a:prstGeom prst="rect">
            <a:avLst/>
          </a:prstGeom>
        </p:spPr>
      </p:pic>
      <p:pic>
        <p:nvPicPr>
          <p:cNvPr id="3" name="Picture 3"/>
          <p:cNvPicPr>
            <a:picLocks noChangeAspect="1"/>
          </p:cNvPicPr>
          <p:nvPr/>
        </p:nvPicPr>
        <p:blipFill>
          <a:blip r:embed="rId3"/>
          <a:srcRect/>
          <a:stretch>
            <a:fillRect/>
          </a:stretch>
        </p:blipFill>
        <p:spPr>
          <a:xfrm>
            <a:off x="9913890" y="5493066"/>
            <a:ext cx="2705813" cy="1804439"/>
          </a:xfrm>
          <a:prstGeom prst="rect">
            <a:avLst/>
          </a:prstGeom>
        </p:spPr>
      </p:pic>
      <p:pic>
        <p:nvPicPr>
          <p:cNvPr id="4" name="Picture 4"/>
          <p:cNvPicPr>
            <a:picLocks noChangeAspect="1"/>
          </p:cNvPicPr>
          <p:nvPr/>
        </p:nvPicPr>
        <p:blipFill>
          <a:blip r:embed="rId4"/>
          <a:srcRect/>
          <a:stretch>
            <a:fillRect/>
          </a:stretch>
        </p:blipFill>
        <p:spPr>
          <a:xfrm>
            <a:off x="9795112" y="2610806"/>
            <a:ext cx="2824591" cy="2259673"/>
          </a:xfrm>
          <a:prstGeom prst="rect">
            <a:avLst/>
          </a:prstGeom>
        </p:spPr>
      </p:pic>
      <p:pic>
        <p:nvPicPr>
          <p:cNvPr id="5" name="Picture 5"/>
          <p:cNvPicPr>
            <a:picLocks noChangeAspect="1"/>
          </p:cNvPicPr>
          <p:nvPr/>
        </p:nvPicPr>
        <p:blipFill>
          <a:blip r:embed="rId5"/>
          <a:srcRect/>
          <a:stretch>
            <a:fillRect/>
          </a:stretch>
        </p:blipFill>
        <p:spPr>
          <a:xfrm>
            <a:off x="5392377" y="5359886"/>
            <a:ext cx="3106201" cy="2070801"/>
          </a:xfrm>
          <a:prstGeom prst="rect">
            <a:avLst/>
          </a:prstGeom>
        </p:spPr>
      </p:pic>
      <p:sp>
        <p:nvSpPr>
          <p:cNvPr id="6" name="TextBox 6"/>
          <p:cNvSpPr txBox="1"/>
          <p:nvPr/>
        </p:nvSpPr>
        <p:spPr>
          <a:xfrm>
            <a:off x="5516986" y="4730982"/>
            <a:ext cx="2856983" cy="417179"/>
          </a:xfrm>
          <a:prstGeom prst="rect">
            <a:avLst/>
          </a:prstGeom>
        </p:spPr>
        <p:txBody>
          <a:bodyPr lIns="0" tIns="0" rIns="0" bIns="0" rtlCol="0" anchor="t">
            <a:spAutoFit/>
          </a:bodyPr>
          <a:lstStyle/>
          <a:p>
            <a:pPr algn="ctr">
              <a:lnSpc>
                <a:spcPts val="3308"/>
              </a:lnSpc>
            </a:pPr>
            <a:r>
              <a:rPr lang="en-US" sz="2362">
                <a:solidFill>
                  <a:srgbClr val="000000"/>
                </a:solidFill>
                <a:latin typeface="Arimo"/>
              </a:rPr>
              <a:t>Buisnes Process</a:t>
            </a:r>
          </a:p>
        </p:txBody>
      </p:sp>
      <p:sp>
        <p:nvSpPr>
          <p:cNvPr id="7" name="TextBox 7"/>
          <p:cNvSpPr txBox="1"/>
          <p:nvPr/>
        </p:nvSpPr>
        <p:spPr>
          <a:xfrm>
            <a:off x="9719145" y="7445529"/>
            <a:ext cx="3379613" cy="417179"/>
          </a:xfrm>
          <a:prstGeom prst="rect">
            <a:avLst/>
          </a:prstGeom>
        </p:spPr>
        <p:txBody>
          <a:bodyPr lIns="0" tIns="0" rIns="0" bIns="0" rtlCol="0" anchor="t">
            <a:spAutoFit/>
          </a:bodyPr>
          <a:lstStyle/>
          <a:p>
            <a:pPr algn="ctr">
              <a:lnSpc>
                <a:spcPts val="3308"/>
              </a:lnSpc>
            </a:pPr>
            <a:r>
              <a:rPr lang="en-US" sz="2362">
                <a:solidFill>
                  <a:srgbClr val="000000"/>
                </a:solidFill>
                <a:latin typeface="Arimo"/>
              </a:rPr>
              <a:t>Rolls &amp; Responsibilities </a:t>
            </a:r>
          </a:p>
        </p:txBody>
      </p:sp>
      <p:sp>
        <p:nvSpPr>
          <p:cNvPr id="8" name="TextBox 8"/>
          <p:cNvSpPr txBox="1"/>
          <p:nvPr/>
        </p:nvSpPr>
        <p:spPr>
          <a:xfrm>
            <a:off x="10704026" y="4910934"/>
            <a:ext cx="1006765" cy="417306"/>
          </a:xfrm>
          <a:prstGeom prst="rect">
            <a:avLst/>
          </a:prstGeom>
        </p:spPr>
        <p:txBody>
          <a:bodyPr lIns="0" tIns="0" rIns="0" bIns="0" rtlCol="0" anchor="t">
            <a:spAutoFit/>
          </a:bodyPr>
          <a:lstStyle/>
          <a:p>
            <a:pPr marL="0" lvl="0" indent="0" algn="ctr">
              <a:lnSpc>
                <a:spcPts val="3308"/>
              </a:lnSpc>
              <a:spcBef>
                <a:spcPct val="0"/>
              </a:spcBef>
            </a:pPr>
            <a:r>
              <a:rPr lang="en-US" sz="2362" u="none">
                <a:solidFill>
                  <a:srgbClr val="000000"/>
                </a:solidFill>
                <a:latin typeface="Arimo"/>
              </a:rPr>
              <a:t>DATA</a:t>
            </a:r>
          </a:p>
        </p:txBody>
      </p:sp>
      <p:sp>
        <p:nvSpPr>
          <p:cNvPr id="9" name="TextBox 9"/>
          <p:cNvSpPr txBox="1"/>
          <p:nvPr/>
        </p:nvSpPr>
        <p:spPr>
          <a:xfrm>
            <a:off x="5452159" y="7525651"/>
            <a:ext cx="2856983" cy="417179"/>
          </a:xfrm>
          <a:prstGeom prst="rect">
            <a:avLst/>
          </a:prstGeom>
        </p:spPr>
        <p:txBody>
          <a:bodyPr lIns="0" tIns="0" rIns="0" bIns="0" rtlCol="0" anchor="t">
            <a:spAutoFit/>
          </a:bodyPr>
          <a:lstStyle/>
          <a:p>
            <a:pPr algn="ctr">
              <a:lnSpc>
                <a:spcPts val="3308"/>
              </a:lnSpc>
            </a:pPr>
            <a:r>
              <a:rPr lang="en-US" sz="2362">
                <a:solidFill>
                  <a:srgbClr val="000000"/>
                </a:solidFill>
                <a:latin typeface="Arimo"/>
              </a:rPr>
              <a:t>Technology</a:t>
            </a:r>
          </a:p>
        </p:txBody>
      </p:sp>
      <p:sp>
        <p:nvSpPr>
          <p:cNvPr id="10" name="TextBox 10"/>
          <p:cNvSpPr txBox="1"/>
          <p:nvPr/>
        </p:nvSpPr>
        <p:spPr>
          <a:xfrm>
            <a:off x="7463116" y="744654"/>
            <a:ext cx="3316294" cy="751273"/>
          </a:xfrm>
          <a:prstGeom prst="rect">
            <a:avLst/>
          </a:prstGeom>
        </p:spPr>
        <p:txBody>
          <a:bodyPr lIns="0" tIns="0" rIns="0" bIns="0" rtlCol="0" anchor="t">
            <a:spAutoFit/>
          </a:bodyPr>
          <a:lstStyle/>
          <a:p>
            <a:pPr algn="ctr">
              <a:lnSpc>
                <a:spcPts val="6114"/>
              </a:lnSpc>
            </a:pPr>
            <a:r>
              <a:rPr lang="en-US" sz="4367">
                <a:solidFill>
                  <a:srgbClr val="000000"/>
                </a:solidFill>
                <a:latin typeface="Alef"/>
              </a:rPr>
              <a:t>Focus Points </a:t>
            </a:r>
          </a:p>
        </p:txBody>
      </p:sp>
      <p:pic>
        <p:nvPicPr>
          <p:cNvPr id="11" name="Picture 11"/>
          <p:cNvPicPr>
            <a:picLocks noChangeAspect="1"/>
          </p:cNvPicPr>
          <p:nvPr/>
        </p:nvPicPr>
        <p:blipFill>
          <a:blip r:embed="rId6"/>
          <a:srcRect/>
          <a:stretch>
            <a:fillRect/>
          </a:stretch>
        </p:blipFill>
        <p:spPr>
          <a:xfrm>
            <a:off x="0" y="8056877"/>
            <a:ext cx="4462762" cy="223012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179</Words>
  <Application>Microsoft Office PowerPoint</Application>
  <PresentationFormat>מותאם אישית</PresentationFormat>
  <Paragraphs>23</Paragraphs>
  <Slides>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8</vt:i4>
      </vt:variant>
    </vt:vector>
  </HeadingPairs>
  <TitlesOfParts>
    <vt:vector size="14" baseType="lpstr">
      <vt:lpstr>Arimo</vt:lpstr>
      <vt:lpstr>Arial</vt:lpstr>
      <vt:lpstr>Arimo Bold</vt:lpstr>
      <vt:lpstr>Alef</vt:lpstr>
      <vt:lpstr>Calibri</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מנשה מצגת הצגה עצמית</dc:title>
  <dc:creator>מנשה הרשטיק</dc:creator>
  <cp:lastModifiedBy>נאור נוי</cp:lastModifiedBy>
  <cp:revision>3</cp:revision>
  <dcterms:created xsi:type="dcterms:W3CDTF">2006-08-16T00:00:00Z</dcterms:created>
  <dcterms:modified xsi:type="dcterms:W3CDTF">2022-03-19T12:48:41Z</dcterms:modified>
  <dc:identifier>DAEwDkRrvKU</dc:identifier>
</cp:coreProperties>
</file>